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08" r:id="rId2"/>
    <p:sldId id="280" r:id="rId3"/>
    <p:sldId id="291" r:id="rId4"/>
    <p:sldId id="346" r:id="rId5"/>
    <p:sldId id="338" r:id="rId6"/>
    <p:sldId id="292" r:id="rId7"/>
    <p:sldId id="347" r:id="rId8"/>
    <p:sldId id="294" r:id="rId9"/>
    <p:sldId id="351" r:id="rId10"/>
    <p:sldId id="293" r:id="rId11"/>
    <p:sldId id="295" r:id="rId12"/>
    <p:sldId id="348" r:id="rId13"/>
    <p:sldId id="349" r:id="rId14"/>
    <p:sldId id="350" r:id="rId15"/>
  </p:sldIdLst>
  <p:sldSz cx="9144000" cy="6858000" type="screen4x3"/>
  <p:notesSz cx="6934200" cy="9220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  <p:embeddedFont>
      <p:font typeface="Aharoni" panose="02010803020104030203" pitchFamily="2" charset="-79"/>
      <p:bold r:id="rId29"/>
    </p:embeddedFont>
    <p:embeddedFont>
      <p:font typeface="Webdings" panose="05030102010509060703" pitchFamily="18" charset="2"/>
      <p:regular r:id="rId30"/>
    </p:embeddedFont>
    <p:embeddedFont>
      <p:font typeface="squeaky chalk sound" panose="020B0604020202020204"/>
      <p:regular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  <a:srgbClr val="008000"/>
    <a:srgbClr val="3333FF"/>
    <a:srgbClr val="CA0C00"/>
    <a:srgbClr val="000066"/>
    <a:srgbClr val="800000"/>
    <a:srgbClr val="B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94718" autoAdjust="0"/>
  </p:normalViewPr>
  <p:slideViewPr>
    <p:cSldViewPr>
      <p:cViewPr varScale="1">
        <p:scale>
          <a:sx n="67" d="100"/>
          <a:sy n="67" d="100"/>
        </p:scale>
        <p:origin x="960" y="54"/>
      </p:cViewPr>
      <p:guideLst>
        <p:guide orient="horz" pos="1488"/>
        <p:guide pos="1584"/>
      </p:guideLst>
    </p:cSldViewPr>
  </p:slideViewPr>
  <p:outlineViewPr>
    <p:cViewPr>
      <p:scale>
        <a:sx n="33" d="100"/>
        <a:sy n="33" d="100"/>
      </p:scale>
      <p:origin x="0" y="6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E0555D2-103E-4513-BFF3-3CFD07723A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8F6832-A8DC-4C28-A3B9-1371C60B3C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9C8619D-B6CD-43DB-B605-4DBC618335B6}" type="datetimeFigureOut">
              <a:rPr lang="en-US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035E85BE-CBDA-487B-9BDA-137F824C13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FA75129C-EC37-43C2-8449-A95B7F31F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22535B-2F56-4935-925D-DDFD90CB12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5AE26C-8E3C-4295-BB9F-0F8A537FA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08AC1A-EBF9-497E-B510-A964D01C7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137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9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44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4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94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18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56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2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68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80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8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2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review_bkgrnd_new">
            <a:extLst>
              <a:ext uri="{FF2B5EF4-FFF2-40B4-BE49-F238E27FC236}">
                <a16:creationId xmlns="" xmlns:a16="http://schemas.microsoft.com/office/drawing/2014/main" id="{9C0E57BE-3D1F-46D6-9C2D-E10B2DF5FC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MARKET_TECH_new">
            <a:extLst>
              <a:ext uri="{FF2B5EF4-FFF2-40B4-BE49-F238E27FC236}">
                <a16:creationId xmlns="" xmlns:a16="http://schemas.microsoft.com/office/drawing/2014/main" id="{B4B125A5-19D2-4AA1-98E2-7F2772A853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700" y="1063625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articles/professionals/020216/how-create-new-financial-product-10-steps.asp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hp%201-3%20Marketing%20Mix%202020%20Answer%20Orange%20Juice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cvetter\Dropbox\Minot\Marketing\Chapter%201\A%20New%20Look%20at%20the%204Ps%20of%20Marketing.mp4" TargetMode="External"/><Relationship Id="rId1" Type="http://schemas.microsoft.com/office/2007/relationships/media" Target="file:///C:\Users\cvetter\Dropbox\Minot\Marketing\Chapter%201\A%20New%20Look%20at%20the%204Ps%20of%20Marketing.mp4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JIirzTdaey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69482DD4-1D21-49CD-BFE2-8666B158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668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Rectangle 8">
            <a:extLst>
              <a:ext uri="{FF2B5EF4-FFF2-40B4-BE49-F238E27FC236}">
                <a16:creationId xmlns="" xmlns:a16="http://schemas.microsoft.com/office/drawing/2014/main" id="{2CE5383E-8B51-45C8-A25D-275AC4F3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66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SECTION 1.2 REVIEW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="" xmlns:a16="http://schemas.microsoft.com/office/drawing/2014/main" id="{9A3A474D-1BD3-4820-B6F4-CE2E9B82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0642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squeaky chalk sound" pitchFamily="2" charset="0"/>
              </a:rPr>
              <a:t>- click twice to continue -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8F03AA05-108F-40B2-8921-321761827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1-3</a:t>
            </a:r>
          </a:p>
        </p:txBody>
      </p:sp>
      <p:sp>
        <p:nvSpPr>
          <p:cNvPr id="3078" name="Text Placeholder 9">
            <a:extLst>
              <a:ext uri="{FF2B5EF4-FFF2-40B4-BE49-F238E27FC236}">
                <a16:creationId xmlns="" xmlns:a16="http://schemas.microsoft.com/office/drawing/2014/main" id="{0E159675-B310-4779-A53C-0E3167BF5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 b="1"/>
              <a:t>Fundamentals of Marketing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CB535B04-A932-4BA6-8798-8A22B50F14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76200"/>
            <a:ext cx="7942263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4000" b="1" dirty="0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Place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81A1F3B0-2D42-4377-AF62-651CDB89AF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7699" y="990600"/>
            <a:ext cx="8285163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Place</a:t>
            </a: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/>
              <a:t>decisions outline where a company </a:t>
            </a:r>
            <a:r>
              <a:rPr lang="en-US" altLang="en-US" sz="2400" u="sng" dirty="0">
                <a:hlinkClick r:id="rId2"/>
              </a:rPr>
              <a:t>sells a product</a:t>
            </a:r>
            <a:r>
              <a:rPr lang="en-US" altLang="en-US" sz="2400" dirty="0"/>
              <a:t> and how it delivers the product to the market. </a:t>
            </a:r>
            <a:endParaRPr lang="en-US" altLang="en-US" sz="24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spcAft>
                <a:spcPct val="20000"/>
              </a:spcAft>
            </a:pPr>
            <a:endParaRPr lang="en-US" altLang="en-US" sz="12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spcAft>
                <a:spcPct val="2000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Where to sell: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Sell in retail stores, online</a:t>
            </a:r>
            <a:r>
              <a:rPr lang="en-US" altLang="en-US" sz="2000" dirty="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catalogs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or vending machines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Who to sell too – direct to consumers, businesses, both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Sell Internationally, locally, or on internet</a:t>
            </a:r>
          </a:p>
          <a:p>
            <a:pPr algn="l" eaLnBrk="1" hangingPunct="1">
              <a:spcAft>
                <a:spcPct val="2000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Distribution: 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Delivery options </a:t>
            </a:r>
            <a:r>
              <a:rPr lang="en-US" altLang="en-US" sz="2000" dirty="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–pick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up in store, delivered to door, download, curbside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How did it get to retail store - distribution method to use (warehouse, air, ship, rail)</a:t>
            </a:r>
          </a:p>
          <a:p>
            <a:pPr algn="l" eaLnBrk="1" hangingPunct="1">
              <a:spcAft>
                <a:spcPct val="2000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Logistics = stock levels – </a:t>
            </a:r>
          </a:p>
          <a:p>
            <a:pPr marL="682625" lvl="1" indent="-225425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how much on hand how quickly can it be delivered</a:t>
            </a:r>
          </a:p>
          <a:p>
            <a:pPr algn="l" eaLnBrk="1" hangingPunct="1">
              <a:spcAft>
                <a:spcPct val="20000"/>
              </a:spcAft>
            </a:pPr>
            <a:endParaRPr lang="en-US" altLang="en-US" sz="24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6158A066-BBC8-4D34-9440-0AE1567878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152400"/>
            <a:ext cx="77882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Promotion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C0C581F9-C6CE-4EEF-91B1-04108A78ED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1143000"/>
            <a:ext cx="7696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</a:pPr>
            <a:r>
              <a:rPr lang="en-US" altLang="en-US" sz="24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Promotion</a:t>
            </a: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2400"/>
              <a:t>Where, when and how you deliver your marketing messages to your target market </a:t>
            </a:r>
            <a:br>
              <a:rPr lang="en-US" altLang="en-US" sz="2400"/>
            </a:br>
            <a:r>
              <a:rPr lang="en-US" altLang="en-US" sz="2400"/>
              <a:t>(how you tell them about your products)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Includes: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Advertising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Selling and sales calls – face to face/door to door 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Sales events (announcement of)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Special offers (buy one get one free)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Public Relations – news releases, community service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Sponsorships and endorsements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Brochures</a:t>
            </a:r>
          </a:p>
          <a:p>
            <a:pPr lvl="1" algn="l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Timing of promotional campaigns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19BE3A-F4C0-43FA-9330-7956FF1A7B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dkfjaldsfj</a:t>
            </a:r>
            <a:endParaRPr lang="en-US" dirty="0"/>
          </a:p>
        </p:txBody>
      </p:sp>
      <p:pic>
        <p:nvPicPr>
          <p:cNvPr id="36866" name="Picture 1" descr="1_a">
            <a:extLst>
              <a:ext uri="{FF2B5EF4-FFF2-40B4-BE49-F238E27FC236}">
                <a16:creationId xmlns="" xmlns:a16="http://schemas.microsoft.com/office/drawing/2014/main" id="{6C60F7B5-6F09-4D1D-B8E5-B275A0B8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r="15492" b="19730"/>
          <a:stretch>
            <a:fillRect/>
          </a:stretch>
        </p:blipFill>
        <p:spPr bwMode="auto">
          <a:xfrm>
            <a:off x="2895600" y="909638"/>
            <a:ext cx="335280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14A5343-4A84-4F15-9519-50B1ACA7C115}"/>
              </a:ext>
            </a:extLst>
          </p:cNvPr>
          <p:cNvCxnSpPr/>
          <p:nvPr/>
        </p:nvCxnSpPr>
        <p:spPr>
          <a:xfrm>
            <a:off x="3048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378CFA5-2C91-45F3-A225-2BF9BE3063BB}"/>
              </a:ext>
            </a:extLst>
          </p:cNvPr>
          <p:cNvCxnSpPr/>
          <p:nvPr/>
        </p:nvCxnSpPr>
        <p:spPr>
          <a:xfrm>
            <a:off x="67056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39B9035-E06C-4075-8C0B-9E8236AB9DB7}"/>
              </a:ext>
            </a:extLst>
          </p:cNvPr>
          <p:cNvCxnSpPr/>
          <p:nvPr/>
        </p:nvCxnSpPr>
        <p:spPr>
          <a:xfrm>
            <a:off x="348343" y="4147457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356B6C1-AFD3-4733-B163-E72DE2BE7855}"/>
              </a:ext>
            </a:extLst>
          </p:cNvPr>
          <p:cNvCxnSpPr/>
          <p:nvPr/>
        </p:nvCxnSpPr>
        <p:spPr>
          <a:xfrm>
            <a:off x="6687787" y="4228604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46323A-1C7F-4A66-9281-92B679D44434}"/>
              </a:ext>
            </a:extLst>
          </p:cNvPr>
          <p:cNvSpPr txBox="1"/>
          <p:nvPr/>
        </p:nvSpPr>
        <p:spPr>
          <a:xfrm>
            <a:off x="3124200" y="196102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$3.99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75689DB-C357-4547-A53E-3FA1909FBDD6}"/>
              </a:ext>
            </a:extLst>
          </p:cNvPr>
          <p:cNvSpPr txBox="1"/>
          <p:nvPr/>
        </p:nvSpPr>
        <p:spPr>
          <a:xfrm>
            <a:off x="5559778" y="6211669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Wholesale price 50% less than retail</a:t>
            </a:r>
          </a:p>
          <a:p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Free to pick </a:t>
            </a:r>
            <a:r>
              <a:rPr lang="en-US" sz="1200" i="1" dirty="0">
                <a:solidFill>
                  <a:srgbClr val="555555"/>
                </a:solidFill>
                <a:latin typeface="Palatino Linotype" panose="02040502050505030304" pitchFamily="18" charset="0"/>
              </a:rPr>
              <a:t>up in stores curbside</a:t>
            </a:r>
            <a:br>
              <a:rPr lang="en-US" sz="1200" i="1" dirty="0">
                <a:solidFill>
                  <a:srgbClr val="555555"/>
                </a:solidFill>
                <a:latin typeface="Palatino Linotype" panose="02040502050505030304" pitchFamily="18" charset="0"/>
              </a:rPr>
            </a:br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Orders subject to $14.99 Same Day Delivery fee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4F53D9-B142-4842-8545-1C24034CBD30}"/>
              </a:ext>
            </a:extLst>
          </p:cNvPr>
          <p:cNvSpPr txBox="1"/>
          <p:nvPr/>
        </p:nvSpPr>
        <p:spPr>
          <a:xfrm>
            <a:off x="457200" y="12120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Directions:  Label </a:t>
            </a:r>
            <a:r>
              <a:rPr lang="en-US" dirty="0" smtClean="0"/>
              <a:t>the remaining lines below with Promotion and Place. List </a:t>
            </a:r>
            <a:r>
              <a:rPr lang="en-US" dirty="0"/>
              <a:t>at least four answer to what decisions were made about each.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4F5FBBB-78C5-AF7A-8E35-2A1F22F1C65C}"/>
              </a:ext>
            </a:extLst>
          </p:cNvPr>
          <p:cNvSpPr/>
          <p:nvPr/>
        </p:nvSpPr>
        <p:spPr>
          <a:xfrm>
            <a:off x="322613" y="3499757"/>
            <a:ext cx="2133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2EB7265-1BA9-AB04-29F9-41320FF47CDD}"/>
              </a:ext>
            </a:extLst>
          </p:cNvPr>
          <p:cNvSpPr/>
          <p:nvPr/>
        </p:nvSpPr>
        <p:spPr>
          <a:xfrm>
            <a:off x="6727372" y="3499757"/>
            <a:ext cx="2133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34112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19BE3A-F4C0-43FA-9330-7956FF1A7B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dkfjaldsfj</a:t>
            </a:r>
            <a:endParaRPr lang="en-US" dirty="0"/>
          </a:p>
        </p:txBody>
      </p:sp>
      <p:pic>
        <p:nvPicPr>
          <p:cNvPr id="36866" name="Picture 1" descr="1_a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6C60F7B5-6F09-4D1D-B8E5-B275A0B8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r="15492" b="19730"/>
          <a:stretch>
            <a:fillRect/>
          </a:stretch>
        </p:blipFill>
        <p:spPr bwMode="auto">
          <a:xfrm>
            <a:off x="2895600" y="909638"/>
            <a:ext cx="335280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14A5343-4A84-4F15-9519-50B1ACA7C115}"/>
              </a:ext>
            </a:extLst>
          </p:cNvPr>
          <p:cNvCxnSpPr/>
          <p:nvPr/>
        </p:nvCxnSpPr>
        <p:spPr>
          <a:xfrm>
            <a:off x="3048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378CFA5-2C91-45F3-A225-2BF9BE3063BB}"/>
              </a:ext>
            </a:extLst>
          </p:cNvPr>
          <p:cNvCxnSpPr/>
          <p:nvPr/>
        </p:nvCxnSpPr>
        <p:spPr>
          <a:xfrm>
            <a:off x="67056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39B9035-E06C-4075-8C0B-9E8236AB9DB7}"/>
              </a:ext>
            </a:extLst>
          </p:cNvPr>
          <p:cNvCxnSpPr/>
          <p:nvPr/>
        </p:nvCxnSpPr>
        <p:spPr>
          <a:xfrm>
            <a:off x="304800" y="50292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356B6C1-AFD3-4733-B163-E72DE2BE7855}"/>
              </a:ext>
            </a:extLst>
          </p:cNvPr>
          <p:cNvCxnSpPr/>
          <p:nvPr/>
        </p:nvCxnSpPr>
        <p:spPr>
          <a:xfrm>
            <a:off x="6705600" y="50292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46323A-1C7F-4A66-9281-92B679D44434}"/>
              </a:ext>
            </a:extLst>
          </p:cNvPr>
          <p:cNvSpPr txBox="1"/>
          <p:nvPr/>
        </p:nvSpPr>
        <p:spPr>
          <a:xfrm>
            <a:off x="3124200" y="196102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$3.99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75689DB-C357-4547-A53E-3FA1909FBDD6}"/>
              </a:ext>
            </a:extLst>
          </p:cNvPr>
          <p:cNvSpPr txBox="1"/>
          <p:nvPr/>
        </p:nvSpPr>
        <p:spPr>
          <a:xfrm>
            <a:off x="5559778" y="6211669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Wholesale price 50% less than retail</a:t>
            </a:r>
          </a:p>
          <a:p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Free to pick </a:t>
            </a:r>
            <a:r>
              <a:rPr lang="en-US" sz="1200" i="1" dirty="0">
                <a:solidFill>
                  <a:srgbClr val="555555"/>
                </a:solidFill>
                <a:latin typeface="Palatino Linotype" panose="02040502050505030304" pitchFamily="18" charset="0"/>
              </a:rPr>
              <a:t>up in stores curbside</a:t>
            </a:r>
            <a:br>
              <a:rPr lang="en-US" sz="1200" i="1" dirty="0">
                <a:solidFill>
                  <a:srgbClr val="555555"/>
                </a:solidFill>
                <a:latin typeface="Palatino Linotype" panose="02040502050505030304" pitchFamily="18" charset="0"/>
              </a:rPr>
            </a:br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Orders subject to $14.99 Same Day Delivery fee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4F53D9-B142-4842-8545-1C24034CBD30}"/>
              </a:ext>
            </a:extLst>
          </p:cNvPr>
          <p:cNvSpPr txBox="1"/>
          <p:nvPr/>
        </p:nvSpPr>
        <p:spPr>
          <a:xfrm>
            <a:off x="457200" y="12120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is the Primary Target Market?</a:t>
            </a:r>
          </a:p>
          <a:p>
            <a:r>
              <a:rPr lang="en-US" dirty="0"/>
              <a:t>Is there a Secondary Market?</a:t>
            </a:r>
          </a:p>
        </p:txBody>
      </p:sp>
      <p:pic>
        <p:nvPicPr>
          <p:cNvPr id="11" name="Picture 9" descr="1_e">
            <a:extLst>
              <a:ext uri="{FF2B5EF4-FFF2-40B4-BE49-F238E27FC236}">
                <a16:creationId xmlns="" xmlns:a16="http://schemas.microsoft.com/office/drawing/2014/main" id="{8D08536D-8502-4C51-98ED-8118AA20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22" y="2375481"/>
            <a:ext cx="3289124" cy="34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E3D0B08-52B4-4FB4-AC93-5DA6B359BE4C}"/>
              </a:ext>
            </a:extLst>
          </p:cNvPr>
          <p:cNvSpPr/>
          <p:nvPr/>
        </p:nvSpPr>
        <p:spPr>
          <a:xfrm>
            <a:off x="3154450" y="4495800"/>
            <a:ext cx="191346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19BE3A-F4C0-43FA-9330-7956FF1A7B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dkfjaldsfj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14A5343-4A84-4F15-9519-50B1ACA7C115}"/>
              </a:ext>
            </a:extLst>
          </p:cNvPr>
          <p:cNvCxnSpPr/>
          <p:nvPr/>
        </p:nvCxnSpPr>
        <p:spPr>
          <a:xfrm>
            <a:off x="3048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378CFA5-2C91-45F3-A225-2BF9BE3063BB}"/>
              </a:ext>
            </a:extLst>
          </p:cNvPr>
          <p:cNvCxnSpPr/>
          <p:nvPr/>
        </p:nvCxnSpPr>
        <p:spPr>
          <a:xfrm>
            <a:off x="67056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39B9035-E06C-4075-8C0B-9E8236AB9DB7}"/>
              </a:ext>
            </a:extLst>
          </p:cNvPr>
          <p:cNvCxnSpPr/>
          <p:nvPr/>
        </p:nvCxnSpPr>
        <p:spPr>
          <a:xfrm>
            <a:off x="304800" y="50292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356B6C1-AFD3-4733-B163-E72DE2BE7855}"/>
              </a:ext>
            </a:extLst>
          </p:cNvPr>
          <p:cNvCxnSpPr/>
          <p:nvPr/>
        </p:nvCxnSpPr>
        <p:spPr>
          <a:xfrm>
            <a:off x="6705600" y="50292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4F53D9-B142-4842-8545-1C24034CBD30}"/>
              </a:ext>
            </a:extLst>
          </p:cNvPr>
          <p:cNvSpPr txBox="1"/>
          <p:nvPr/>
        </p:nvSpPr>
        <p:spPr>
          <a:xfrm>
            <a:off x="457200" y="121209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Name:  </a:t>
            </a:r>
            <a:r>
              <a:rPr lang="en-US" sz="1400" u="sng" dirty="0"/>
              <a:t>						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Directions: Work with a partner.   Label each line below with one of the 4Ps of marketing – Go to Tesla.com.  Review their Web page and try to find at least: </a:t>
            </a:r>
          </a:p>
          <a:p>
            <a:r>
              <a:rPr lang="en-US" sz="1400" dirty="0"/>
              <a:t>Product:  5 items about product that make people want them</a:t>
            </a:r>
          </a:p>
          <a:p>
            <a:r>
              <a:rPr lang="en-US" sz="1400" dirty="0"/>
              <a:t>Place:  3 details about place (where they have stores, where can buy, and where to charge).  Price and Promotion.  List at least 3 of each.  For promotion, find at least one ad, and print it, attach to this item, and hand in. </a:t>
            </a:r>
          </a:p>
        </p:txBody>
      </p:sp>
      <p:pic>
        <p:nvPicPr>
          <p:cNvPr id="11" name="Picture 9" descr="1_e">
            <a:extLst>
              <a:ext uri="{FF2B5EF4-FFF2-40B4-BE49-F238E27FC236}">
                <a16:creationId xmlns="" xmlns:a16="http://schemas.microsoft.com/office/drawing/2014/main" id="{8D08536D-8502-4C51-98ED-8118AA20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5478"/>
            <a:ext cx="3289124" cy="34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E3D0B08-52B4-4FB4-AC93-5DA6B359BE4C}"/>
              </a:ext>
            </a:extLst>
          </p:cNvPr>
          <p:cNvSpPr/>
          <p:nvPr/>
        </p:nvSpPr>
        <p:spPr>
          <a:xfrm>
            <a:off x="3431028" y="4267200"/>
            <a:ext cx="19791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8E2C4536-6C93-460D-99BF-D2C61EABA5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27125" y="10668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Fundamentals of Marketing 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="" xmlns:a16="http://schemas.microsoft.com/office/drawing/2014/main" id="{64F5D7AA-D5CD-4751-B055-85B8718E60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600200"/>
            <a:ext cx="7772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800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Describe the Components of the marketing mix 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Test: </a:t>
            </a:r>
          </a:p>
          <a:p>
            <a:pPr marL="800100" lvl="2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Create a </a:t>
            </a:r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New Product </a:t>
            </a:r>
            <a:endParaRPr lang="en-US" altLang="en-US" sz="14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2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apply the 4 Ps of marketing</a:t>
            </a:r>
          </a:p>
          <a:p>
            <a:pPr marL="800100" lvl="2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1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create a customer profile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18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endParaRPr lang="en-US" altLang="en-US" sz="18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Note:  Try to memorize the terms in this section, because you will use them throughout your study of marketing!</a:t>
            </a:r>
          </a:p>
        </p:txBody>
      </p:sp>
      <p:sp>
        <p:nvSpPr>
          <p:cNvPr id="4100" name="Text Box 8">
            <a:extLst>
              <a:ext uri="{FF2B5EF4-FFF2-40B4-BE49-F238E27FC236}">
                <a16:creationId xmlns="" xmlns:a16="http://schemas.microsoft.com/office/drawing/2014/main" id="{6C6D83B4-AC92-40B6-A0E1-82C77A9A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="" xmlns:a16="http://schemas.microsoft.com/office/drawing/2014/main" id="{90E9ED36-F47F-445D-AB22-ADAF211B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9">
            <a:extLst>
              <a:ext uri="{FF2B5EF4-FFF2-40B4-BE49-F238E27FC236}">
                <a16:creationId xmlns="" xmlns:a16="http://schemas.microsoft.com/office/drawing/2014/main" id="{AD44B9F7-B2CB-477A-8A15-C50A5011B8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95350" y="228600"/>
            <a:ext cx="809625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2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Mix </a:t>
            </a:r>
          </a:p>
        </p:txBody>
      </p:sp>
      <p:sp>
        <p:nvSpPr>
          <p:cNvPr id="41994" name="Rectangle 10">
            <a:extLst>
              <a:ext uri="{FF2B5EF4-FFF2-40B4-BE49-F238E27FC236}">
                <a16:creationId xmlns="" xmlns:a16="http://schemas.microsoft.com/office/drawing/2014/main" id="{6A7D327A-7829-4D6D-AA8D-8966E36C0C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371600"/>
            <a:ext cx="80010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mix</a:t>
            </a:r>
            <a:r>
              <a:rPr lang="en-US" altLang="en-US" sz="240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includes four basic marketing strategies, or tools, called the four Ps that is used to influence buying decisions of a target market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product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price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promotion</a:t>
            </a:r>
          </a:p>
          <a:p>
            <a:pPr marL="342900" lvl="1" indent="-228600" algn="l" eaLnBrk="1" hangingPunct="1"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="" xmlns:a16="http://schemas.microsoft.com/office/drawing/2014/main" id="{2A6CDC04-E4D3-4C4A-91FF-2CE77FC4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54313"/>
            <a:ext cx="40925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9">
            <a:extLst>
              <a:ext uri="{FF2B5EF4-FFF2-40B4-BE49-F238E27FC236}">
                <a16:creationId xmlns="" xmlns:a16="http://schemas.microsoft.com/office/drawing/2014/main" id="{C0177FD3-AD27-438A-BBE3-FC74B85C4F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95350" y="228600"/>
            <a:ext cx="809625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2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Mix </a:t>
            </a:r>
          </a:p>
        </p:txBody>
      </p:sp>
      <p:sp>
        <p:nvSpPr>
          <p:cNvPr id="41994" name="Rectangle 10">
            <a:extLst>
              <a:ext uri="{FF2B5EF4-FFF2-40B4-BE49-F238E27FC236}">
                <a16:creationId xmlns="" xmlns:a16="http://schemas.microsoft.com/office/drawing/2014/main" id="{C183871B-2FE3-40F1-8492-0A9D58B41A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371600"/>
            <a:ext cx="8001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Actions &amp; decisions in the 4 Ps are based on the people marketers want to win over </a:t>
            </a:r>
          </a:p>
          <a:p>
            <a:pPr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do we as marketers call those with similar wants and needs that may buy </a:t>
            </a:r>
            <a:b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product??</a:t>
            </a:r>
          </a:p>
          <a:p>
            <a:pPr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		</a:t>
            </a:r>
            <a:b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Target market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3FDC737-E17A-4543-BB61-37955AC1C008}"/>
              </a:ext>
            </a:extLst>
          </p:cNvPr>
          <p:cNvSpPr/>
          <p:nvPr/>
        </p:nvSpPr>
        <p:spPr>
          <a:xfrm>
            <a:off x="5881687" y="3657600"/>
            <a:ext cx="2347913" cy="2362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Target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="" xmlns:a16="http://schemas.microsoft.com/office/drawing/2014/main" id="{9C88E777-70A0-4888-BFAA-CC4EC4DB07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90575" y="304800"/>
            <a:ext cx="809625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Mix </a:t>
            </a:r>
          </a:p>
        </p:txBody>
      </p:sp>
      <p:sp>
        <p:nvSpPr>
          <p:cNvPr id="41994" name="Rectangle 10">
            <a:extLst>
              <a:ext uri="{FF2B5EF4-FFF2-40B4-BE49-F238E27FC236}">
                <a16:creationId xmlns="" xmlns:a16="http://schemas.microsoft.com/office/drawing/2014/main" id="{8C81FA80-A405-4A0E-A1FA-C76948D721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8069" y="990600"/>
            <a:ext cx="8001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indent="-231775"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  <a:hlinkClick r:id="rId4"/>
              </a:rPr>
              <a:t>Video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 Go to Google Classroom and complete the </a:t>
            </a:r>
            <a:r>
              <a:rPr lang="en-US" altLang="en-US" sz="1800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EdPuzzle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on the 4Ps of Marketing.  You can also click this link and watch it before answering the questions.  But </a:t>
            </a:r>
            <a:r>
              <a:rPr lang="en-US" altLang="en-US" sz="1800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Edpuzzle</a:t>
            </a: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is required with each question worth 2 points for a total of 32 points. </a:t>
            </a:r>
          </a:p>
        </p:txBody>
      </p:sp>
      <p:sp>
        <p:nvSpPr>
          <p:cNvPr id="30724" name="Text Box 14">
            <a:extLst>
              <a:ext uri="{FF2B5EF4-FFF2-40B4-BE49-F238E27FC236}">
                <a16:creationId xmlns="" xmlns:a16="http://schemas.microsoft.com/office/drawing/2014/main" id="{86DA1BFF-EE71-4628-A137-9B380AE9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1.3</a:t>
            </a:r>
          </a:p>
        </p:txBody>
      </p:sp>
      <p:pic>
        <p:nvPicPr>
          <p:cNvPr id="2" name="A New Look at the 4Ps of Marketing.mp4">
            <a:hlinkClick r:id="" action="ppaction://media"/>
            <a:extLst>
              <a:ext uri="{FF2B5EF4-FFF2-40B4-BE49-F238E27FC236}">
                <a16:creationId xmlns="" xmlns:a16="http://schemas.microsoft.com/office/drawing/2014/main" id="{4381478D-B23D-4A3B-AB72-D0965AA9CD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479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9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D86CEB59-6637-47AF-A226-0F3D526107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228600"/>
            <a:ext cx="786447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Product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D5DFE6E9-9462-4504-9F31-F6FD9BE9EF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1219200"/>
            <a:ext cx="79248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Product:</a:t>
            </a: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Any reason/feature that makes people want the product (good or service) </a:t>
            </a:r>
          </a:p>
          <a:p>
            <a:pPr algn="l" eaLnBrk="1" hangingPunct="1"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Much goes into Product design: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Variety</a:t>
            </a:r>
            <a:endParaRPr lang="en-US" altLang="en-US" sz="20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Quality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Design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Package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Brand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Features – size of screen, color, material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Service -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ie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 two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yr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free inspection on a new car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Warranty –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ie.e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money back guarantee, # of years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3886C0C2-E0DD-4863-B41C-F84963C48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152400"/>
            <a:ext cx="7866063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Price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8569415E-BB97-40F5-BDC6-12B6F25C76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1143000"/>
            <a:ext cx="7772400" cy="4724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Price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 what is the value of product/service to the customer in terms of money.</a:t>
            </a:r>
          </a:p>
          <a:p>
            <a:pPr algn="l" eaLnBrk="1" hangingPunct="1">
              <a:spcAft>
                <a:spcPct val="200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 Consider what competition is charging when creating a price</a:t>
            </a:r>
          </a:p>
          <a:p>
            <a:pPr algn="l" eaLnBrk="1" hangingPunct="1"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 Industrial market Pricing= 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Wholesale Price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Establish a wholesale price for the retailer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Create a suggested retail price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Business discount pricing</a:t>
            </a:r>
          </a:p>
          <a:p>
            <a:pPr marL="1377950" lvl="2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Example, if you buy 24 @ $29.00 </a:t>
            </a:r>
            <a:b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or 48 @ $22.00 each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Establish credit terms and payment terms</a:t>
            </a:r>
          </a:p>
          <a:p>
            <a:pPr marL="1377950" lvl="2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Example:  30 days to pay at no interest, after that you pay interest/late fees.</a:t>
            </a:r>
          </a:p>
          <a:p>
            <a:pPr marL="463550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8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3C0E9098-4D0C-4D0D-A26E-F80D723F8E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152400"/>
            <a:ext cx="7866063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 b="1">
                <a:solidFill>
                  <a:srgbClr val="00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Price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1285D7AB-5C36-4578-8015-4B626503DB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1143000"/>
            <a:ext cx="7772400" cy="2209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Price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 what is the value of the product/service to the customer in terms of money.</a:t>
            </a:r>
          </a:p>
          <a:p>
            <a:pPr marL="231775" algn="l" eaLnBrk="1" hangingPunct="1">
              <a:spcAft>
                <a:spcPct val="200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 Consumer pricing = 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Retail Pricing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Retail price = amount paid by consumers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Bonus (get additional items with your purchase)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Consumer </a:t>
            </a:r>
            <a:r>
              <a:rPr lang="en-US" sz="2400" dirty="0"/>
              <a:t>discounts - $$$ off, sale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Free Shipping – 1 &amp; 2 day for different </a:t>
            </a: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pricing</a:t>
            </a:r>
          </a:p>
          <a:p>
            <a:pPr marL="920750" lvl="1" indent="-231775" algn="l" eaLnBrk="1" hangingPunct="1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Payment Options/Plans – layaway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plans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="" xmlns:a16="http://schemas.microsoft.com/office/drawing/2014/main" id="{8E7C23E5-B505-4503-B108-5D78D5647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19BE3A-F4C0-43FA-9330-7956FF1A7B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dkfjaldsfj</a:t>
            </a:r>
            <a:endParaRPr lang="en-US" dirty="0"/>
          </a:p>
        </p:txBody>
      </p:sp>
      <p:pic>
        <p:nvPicPr>
          <p:cNvPr id="36866" name="Picture 1" descr="1_a">
            <a:extLst>
              <a:ext uri="{FF2B5EF4-FFF2-40B4-BE49-F238E27FC236}">
                <a16:creationId xmlns="" xmlns:a16="http://schemas.microsoft.com/office/drawing/2014/main" id="{6C60F7B5-6F09-4D1D-B8E5-B275A0B8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r="15492" b="19730"/>
          <a:stretch>
            <a:fillRect/>
          </a:stretch>
        </p:blipFill>
        <p:spPr bwMode="auto">
          <a:xfrm>
            <a:off x="2895600" y="909638"/>
            <a:ext cx="335280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14A5343-4A84-4F15-9519-50B1ACA7C115}"/>
              </a:ext>
            </a:extLst>
          </p:cNvPr>
          <p:cNvCxnSpPr/>
          <p:nvPr/>
        </p:nvCxnSpPr>
        <p:spPr>
          <a:xfrm>
            <a:off x="3048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378CFA5-2C91-45F3-A225-2BF9BE3063BB}"/>
              </a:ext>
            </a:extLst>
          </p:cNvPr>
          <p:cNvCxnSpPr/>
          <p:nvPr/>
        </p:nvCxnSpPr>
        <p:spPr>
          <a:xfrm>
            <a:off x="6705600" y="2209800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39B9035-E06C-4075-8C0B-9E8236AB9DB7}"/>
              </a:ext>
            </a:extLst>
          </p:cNvPr>
          <p:cNvCxnSpPr/>
          <p:nvPr/>
        </p:nvCxnSpPr>
        <p:spPr>
          <a:xfrm>
            <a:off x="348343" y="4147457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356B6C1-AFD3-4733-B163-E72DE2BE7855}"/>
              </a:ext>
            </a:extLst>
          </p:cNvPr>
          <p:cNvCxnSpPr/>
          <p:nvPr/>
        </p:nvCxnSpPr>
        <p:spPr>
          <a:xfrm>
            <a:off x="6687787" y="4228604"/>
            <a:ext cx="2133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46323A-1C7F-4A66-9281-92B679D44434}"/>
              </a:ext>
            </a:extLst>
          </p:cNvPr>
          <p:cNvSpPr txBox="1"/>
          <p:nvPr/>
        </p:nvSpPr>
        <p:spPr>
          <a:xfrm>
            <a:off x="3124200" y="196102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$3.99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75689DB-C357-4547-A53E-3FA1909FBDD6}"/>
              </a:ext>
            </a:extLst>
          </p:cNvPr>
          <p:cNvSpPr txBox="1"/>
          <p:nvPr/>
        </p:nvSpPr>
        <p:spPr>
          <a:xfrm>
            <a:off x="5559778" y="6211669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Wholesale price 50% less than retail</a:t>
            </a:r>
          </a:p>
          <a:p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Free to pick </a:t>
            </a:r>
            <a:r>
              <a:rPr lang="en-US" sz="1200" i="1" dirty="0">
                <a:solidFill>
                  <a:srgbClr val="555555"/>
                </a:solidFill>
                <a:latin typeface="Palatino Linotype" panose="02040502050505030304" pitchFamily="18" charset="0"/>
              </a:rPr>
              <a:t>up in stores curbside</a:t>
            </a:r>
            <a:br>
              <a:rPr lang="en-US" sz="1200" i="1" dirty="0">
                <a:solidFill>
                  <a:srgbClr val="555555"/>
                </a:solidFill>
                <a:latin typeface="Palatino Linotype" panose="02040502050505030304" pitchFamily="18" charset="0"/>
              </a:rPr>
            </a:br>
            <a:r>
              <a:rPr lang="en-US" sz="1200" b="0" i="1" dirty="0">
                <a:solidFill>
                  <a:srgbClr val="555555"/>
                </a:solidFill>
                <a:effectLst/>
                <a:latin typeface="Palatino Linotype" panose="02040502050505030304" pitchFamily="18" charset="0"/>
              </a:rPr>
              <a:t>Orders subject to $14.99 Same Day Delivery fee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4F53D9-B142-4842-8545-1C24034CBD30}"/>
              </a:ext>
            </a:extLst>
          </p:cNvPr>
          <p:cNvSpPr txBox="1"/>
          <p:nvPr/>
        </p:nvSpPr>
        <p:spPr>
          <a:xfrm>
            <a:off x="457200" y="12120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Directions:  </a:t>
            </a:r>
            <a:r>
              <a:rPr lang="en-US" dirty="0" smtClean="0"/>
              <a:t>List Product and Price on a line on the chart.  List </a:t>
            </a:r>
            <a:r>
              <a:rPr lang="en-US" dirty="0"/>
              <a:t>at least four </a:t>
            </a:r>
            <a:r>
              <a:rPr lang="en-US" dirty="0" smtClean="0"/>
              <a:t>answers </a:t>
            </a:r>
            <a:r>
              <a:rPr lang="en-US" dirty="0"/>
              <a:t>to what </a:t>
            </a:r>
            <a:r>
              <a:rPr lang="en-US" dirty="0" smtClean="0"/>
              <a:t>decisions that </a:t>
            </a:r>
            <a:r>
              <a:rPr lang="en-US" dirty="0"/>
              <a:t>were </a:t>
            </a:r>
            <a:r>
              <a:rPr lang="en-US" dirty="0" smtClean="0"/>
              <a:t>probably made </a:t>
            </a:r>
            <a:r>
              <a:rPr lang="en-US" dirty="0"/>
              <a:t>about each.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4F5FBBB-78C5-AF7A-8E35-2A1F22F1C65C}"/>
              </a:ext>
            </a:extLst>
          </p:cNvPr>
          <p:cNvSpPr/>
          <p:nvPr/>
        </p:nvSpPr>
        <p:spPr>
          <a:xfrm>
            <a:off x="327375" y="1556167"/>
            <a:ext cx="2133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2EB7265-1BA9-AB04-29F9-41320FF47CDD}"/>
              </a:ext>
            </a:extLst>
          </p:cNvPr>
          <p:cNvSpPr/>
          <p:nvPr/>
        </p:nvSpPr>
        <p:spPr>
          <a:xfrm>
            <a:off x="6705600" y="1527592"/>
            <a:ext cx="2133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659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11923</TotalTime>
  <Words>534</Words>
  <Application>Microsoft Office PowerPoint</Application>
  <PresentationFormat>On-screen Show (4:3)</PresentationFormat>
  <Paragraphs>107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Verdana</vt:lpstr>
      <vt:lpstr>Palatino Linotype</vt:lpstr>
      <vt:lpstr>Aharoni</vt:lpstr>
      <vt:lpstr>Times New Roman</vt:lpstr>
      <vt:lpstr>Arial</vt:lpstr>
      <vt:lpstr>Symbol</vt:lpstr>
      <vt:lpstr>Webdings</vt:lpstr>
      <vt:lpstr>squeaky chalk sound</vt:lpstr>
      <vt:lpstr>Default Design</vt:lpstr>
      <vt:lpstr>Chapter 1-3</vt:lpstr>
      <vt:lpstr>Fundamentals of Marketing </vt:lpstr>
      <vt:lpstr>Marketing Mix </vt:lpstr>
      <vt:lpstr>Marketing Mix </vt:lpstr>
      <vt:lpstr>Marketing Mix </vt:lpstr>
      <vt:lpstr>Product </vt:lpstr>
      <vt:lpstr>Price </vt:lpstr>
      <vt:lpstr>Price </vt:lpstr>
      <vt:lpstr>PowerPoint Presentation</vt:lpstr>
      <vt:lpstr>Place </vt:lpstr>
      <vt:lpstr>Promotion </vt:lpstr>
      <vt:lpstr>PowerPoint Presentation</vt:lpstr>
      <vt:lpstr>PowerPoint Presentation</vt:lpstr>
      <vt:lpstr>PowerPoint Presentation</vt:lpstr>
    </vt:vector>
  </TitlesOfParts>
  <Company>IdeaWork Studios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Schwartz</dc:creator>
  <cp:lastModifiedBy>cvetter</cp:lastModifiedBy>
  <cp:revision>395</cp:revision>
  <cp:lastPrinted>2020-11-16T14:03:21Z</cp:lastPrinted>
  <dcterms:created xsi:type="dcterms:W3CDTF">2005-03-05T18:30:39Z</dcterms:created>
  <dcterms:modified xsi:type="dcterms:W3CDTF">2023-11-01T13:01:49Z</dcterms:modified>
</cp:coreProperties>
</file>